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45"/>
  </p:notesMasterIdLst>
  <p:sldIdLst>
    <p:sldId id="294" r:id="rId3"/>
    <p:sldId id="446" r:id="rId4"/>
    <p:sldId id="447" r:id="rId5"/>
    <p:sldId id="460" r:id="rId6"/>
    <p:sldId id="295" r:id="rId7"/>
    <p:sldId id="448" r:id="rId8"/>
    <p:sldId id="445" r:id="rId9"/>
    <p:sldId id="497" r:id="rId10"/>
    <p:sldId id="451" r:id="rId11"/>
    <p:sldId id="452" r:id="rId12"/>
    <p:sldId id="461" r:id="rId13"/>
    <p:sldId id="454" r:id="rId14"/>
    <p:sldId id="466" r:id="rId15"/>
    <p:sldId id="467" r:id="rId16"/>
    <p:sldId id="456" r:id="rId17"/>
    <p:sldId id="494" r:id="rId18"/>
    <p:sldId id="498" r:id="rId19"/>
    <p:sldId id="499" r:id="rId20"/>
    <p:sldId id="482" r:id="rId21"/>
    <p:sldId id="298" r:id="rId22"/>
    <p:sldId id="493" r:id="rId23"/>
    <p:sldId id="428" r:id="rId24"/>
    <p:sldId id="440" r:id="rId25"/>
    <p:sldId id="439" r:id="rId26"/>
    <p:sldId id="483" r:id="rId27"/>
    <p:sldId id="501" r:id="rId28"/>
    <p:sldId id="502" r:id="rId29"/>
    <p:sldId id="492" r:id="rId30"/>
    <p:sldId id="484" r:id="rId31"/>
    <p:sldId id="487" r:id="rId32"/>
    <p:sldId id="491" r:id="rId33"/>
    <p:sldId id="485" r:id="rId34"/>
    <p:sldId id="489" r:id="rId35"/>
    <p:sldId id="490" r:id="rId36"/>
    <p:sldId id="500" r:id="rId37"/>
    <p:sldId id="478" r:id="rId38"/>
    <p:sldId id="481" r:id="rId39"/>
    <p:sldId id="472" r:id="rId40"/>
    <p:sldId id="425" r:id="rId41"/>
    <p:sldId id="426" r:id="rId42"/>
    <p:sldId id="421" r:id="rId43"/>
    <p:sldId id="370" r:id="rId4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82878C"/>
    <a:srgbClr val="0000FF"/>
    <a:srgbClr val="F2F2F2"/>
    <a:srgbClr val="E4E4EC"/>
    <a:srgbClr val="DEDEDE"/>
    <a:srgbClr val="FAFAFC"/>
    <a:srgbClr val="595959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2546"/>
  </p:normalViewPr>
  <p:slideViewPr>
    <p:cSldViewPr snapToGrid="0">
      <p:cViewPr varScale="1">
        <p:scale>
          <a:sx n="83" d="100"/>
          <a:sy n="83" d="100"/>
        </p:scale>
        <p:origin x="-278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commentAuthors" Target="commentAuthors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8-11T16:40:34.928" idx="7">
    <p:pos x="2073" y="3547"/>
    <p:text>リンクは論文とする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7-15T13:03:36.741" idx="2">
    <p:pos x="10" y="10"/>
    <p:text>リンクがうまく動作しない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7-15T13:08:30.840" idx="3">
    <p:pos x="10" y="10"/>
    <p:text>リンクが機能しない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7-15T13:08:30.840" idx="5">
    <p:pos x="10" y="10"/>
    <p:text>リンクが機能しない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17/08/11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当資料は、</a:t>
            </a:r>
            <a:r>
              <a:rPr kumimoji="1" lang="en-US" altLang="ja-JP" dirty="0" smtClean="0"/>
              <a:t>2017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7-11</a:t>
            </a:r>
            <a:r>
              <a:rPr kumimoji="1" lang="ja-JP" altLang="en-US" dirty="0" smtClean="0"/>
              <a:t>日にアメリカで開催された、世界最大のアジャイルの</a:t>
            </a:r>
            <a:r>
              <a:rPr kumimoji="1" lang="ja-JP" altLang="en-US" dirty="0" smtClean="0"/>
              <a:t>カンファレンス「</a:t>
            </a:r>
            <a:r>
              <a:rPr kumimoji="1" lang="en-US" altLang="ja-JP" dirty="0" smtClean="0"/>
              <a:t>Agile2017</a:t>
            </a:r>
            <a:r>
              <a:rPr kumimoji="1" lang="ja-JP" altLang="en-US" dirty="0" smtClean="0"/>
              <a:t>」</a:t>
            </a:r>
            <a:r>
              <a:rPr kumimoji="1" lang="ja-JP" altLang="en-US" dirty="0" smtClean="0"/>
              <a:t>の参加報告です。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対象人数に関係なく、</a:t>
            </a:r>
            <a:r>
              <a:rPr lang="ja-JP" altLang="en-US" sz="12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一律同じ時間で</a:t>
            </a:r>
            <a:r>
              <a:rPr lang="ja-JP" altLang="en-US" sz="12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実施可能なところがポイントです。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0497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9478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36:00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2668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Government</a:t>
            </a:r>
            <a:r>
              <a:rPr kumimoji="1" lang="ja-JP" altLang="en-US" dirty="0" smtClean="0"/>
              <a:t>：米国防総省や</a:t>
            </a:r>
            <a:r>
              <a:rPr kumimoji="1" lang="en-US" altLang="ja-JP" dirty="0" smtClean="0"/>
              <a:t>FBI</a:t>
            </a:r>
            <a:r>
              <a:rPr kumimoji="1" lang="ja-JP" altLang="en-US" dirty="0" smtClean="0"/>
              <a:t>の情報が聞けたので、ちょっと残念。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 Companies</a:t>
            </a:r>
            <a:r>
              <a:rPr kumimoji="1" lang="ja-JP" altLang="en-US" dirty="0" smtClean="0"/>
              <a:t>：特に会社にフォーカスにフォーカスしたものが出てきた印象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Customers &amp; Products</a:t>
            </a:r>
            <a:r>
              <a:rPr kumimoji="1" lang="ja-JP" altLang="en-US" dirty="0" smtClean="0"/>
              <a:t>：</a:t>
            </a:r>
            <a:r>
              <a:rPr kumimoji="1" lang="en-US" altLang="ja-JP" dirty="0" smtClean="0"/>
              <a:t>Products</a:t>
            </a:r>
            <a:r>
              <a:rPr kumimoji="1" lang="ja-JP" altLang="en-US" dirty="0" smtClean="0"/>
              <a:t>を前面に出してきた印象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349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2017年 8月 11日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2017年 8月 11日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agilealliance.org/" TargetMode="External"/><Relationship Id="rId3" Type="http://schemas.openxmlformats.org/officeDocument/2006/relationships/comments" Target="../comments/commen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2017.sched.com/" TargetMode="External"/><Relationship Id="rId4" Type="http://schemas.openxmlformats.org/officeDocument/2006/relationships/hyperlink" Target="https://agile2016.sched.org/event/6eds/pin-the-tail-on-the-metric-steve-martin" TargetMode="External"/><Relationship Id="rId5" Type="http://schemas.openxmlformats.org/officeDocument/2006/relationships/hyperlink" Target="https://agile2016.sched.org/event/6edq/virtuous-metrics-most-metrics-are-the-devil-be-an-angel-adam-weisbart" TargetMode="External"/><Relationship Id="rId6" Type="http://schemas.openxmlformats.org/officeDocument/2006/relationships/hyperlink" Target="https://agile2016.sched.org/event/6eb4/start-your-engines-accelerating-devops-performance-using-lean-metrics-gail-ferreira" TargetMode="External"/><Relationship Id="rId7" Type="http://schemas.openxmlformats.org/officeDocument/2006/relationships/hyperlink" Target="https://agile2016.sched.org/event/6ecp/data-driven-coaching-safely-turning-team-data-into-coaching-insights-troy-magennis" TargetMode="External"/><Relationship Id="rId8" Type="http://schemas.openxmlformats.org/officeDocument/2006/relationships/comments" Target="../comments/comment3.xm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agile2016.sched.org/event/6ee8/measuring-devops-the-key-metrics-that-matter-anders-wallgren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2017.sched.com/" TargetMode="External"/><Relationship Id="rId4" Type="http://schemas.openxmlformats.org/officeDocument/2006/relationships/hyperlink" Target="https://agile2016.sched.org/event/6eds/pin-the-tail-on-the-metric-steve-martin" TargetMode="External"/><Relationship Id="rId5" Type="http://schemas.openxmlformats.org/officeDocument/2006/relationships/hyperlink" Target="https://agile2016.sched.org/event/6edq/virtuous-metrics-most-metrics-are-the-devil-be-an-angel-adam-weisbart" TargetMode="External"/><Relationship Id="rId6" Type="http://schemas.openxmlformats.org/officeDocument/2006/relationships/hyperlink" Target="https://agile2016.sched.org/event/6eb4/start-your-engines-accelerating-devops-performance-using-lean-metrics-gail-ferreira" TargetMode="External"/><Relationship Id="rId7" Type="http://schemas.openxmlformats.org/officeDocument/2006/relationships/hyperlink" Target="https://agile2016.sched.org/event/6ecp/data-driven-coaching-safely-turning-team-data-into-coaching-insights-troy-magennis" TargetMode="External"/><Relationship Id="rId8" Type="http://schemas.openxmlformats.org/officeDocument/2006/relationships/comments" Target="../comments/comment4.xm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agile2016.sched.org/event/6ee8/measuring-devops-the-key-metrics-that-matter-anders-wallgren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hyperlink" Target="https://commons.wikimedia.org/w/index.php?title=User:%E7%AC%B9%E6%9C%A8%E7%AC%B9%E6%9C%A8&amp;action=edit&amp;redlink=1" TargetMode="External"/><Relationship Id="rId5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ssuser968fab/technology-drivendevelopment-forslideshare-38323907" TargetMode="External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当たり前を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Agile2017</a:t>
            </a: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報告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endParaRPr kumimoji="1" lang="ja-JP" altLang="en-US" sz="8000" dirty="0">
              <a:solidFill>
                <a:srgbClr val="F2F2F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2017年 8月 11日 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08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11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主催者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kumimoji="1" lang="en-US" altLang="ja-JP" sz="7200" i="1" dirty="0" smtClean="0">
                <a:solidFill>
                  <a:srgbClr val="00B0F0"/>
                </a:solidFill>
                <a:latin typeface="ヒラギノ角ゴ ProN W6"/>
                <a:ea typeface="ヒラギノ角ゴ ProN W6"/>
                <a:cs typeface="ヒラギノ角ゴ ProN W6"/>
              </a:rPr>
              <a:t>Agile Alliance</a:t>
            </a:r>
          </a:p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https://www.agilealliance.org/ 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全世界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８万人以上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の会員を持つ、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文字通り世界のアジャイルを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代表する組織。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797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セッションの傾向（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936635"/>
              </p:ext>
            </p:extLst>
          </p:nvPr>
        </p:nvGraphicFramePr>
        <p:xfrm>
          <a:off x="657000" y="1689101"/>
          <a:ext cx="7830000" cy="4796624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27331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30835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35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357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468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808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616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35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0088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35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35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35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Lightning Talks</a:t>
                      </a:r>
                      <a:endParaRPr kumimoji="1" lang="ja-JP" altLang="en-US" sz="1600" b="0" i="0" dirty="0">
                        <a:solidFill>
                          <a:srgbClr val="FF0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705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の傾向</a:t>
            </a:r>
            <a:r>
              <a:rPr lang="ja-JP" altLang="en-US" sz="4800" dirty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4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2016</a:t>
            </a:r>
            <a:r>
              <a:rPr lang="ja-JP" altLang="en-US" sz="4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solidFill>
                <a:srgbClr val="E5001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824116"/>
              </p:ext>
            </p:extLst>
          </p:nvPr>
        </p:nvGraphicFramePr>
        <p:xfrm>
          <a:off x="657000" y="1689100"/>
          <a:ext cx="7830000" cy="4609117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27649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9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23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Lightning Talks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818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5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43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</a:t>
                      </a:r>
                    </a:p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Craftsmanship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and Portfolio</a:t>
                      </a:r>
                      <a:r>
                        <a:rPr kumimoji="1" lang="ja-JP" altLang="en-US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Management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614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23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</a:t>
                      </a:r>
                    </a:p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(IEEE Software)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5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Customers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933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セッションの変化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915481"/>
              </p:ext>
            </p:extLst>
          </p:nvPr>
        </p:nvGraphicFramePr>
        <p:xfrm>
          <a:off x="626398" y="1689098"/>
          <a:ext cx="7834814" cy="3507840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917407"/>
                <a:gridCol w="3917407"/>
              </a:tblGrid>
              <a:tr h="87696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IN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OUT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Customers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  <a:p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99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3717777"/>
            <a:ext cx="7886700" cy="2377721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他は目立った増減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なし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開発プラクティスの強化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著名人との対話の機会の増加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セッション数の増減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158445"/>
              </p:ext>
            </p:extLst>
          </p:nvPr>
        </p:nvGraphicFramePr>
        <p:xfrm>
          <a:off x="656999" y="1689101"/>
          <a:ext cx="7865415" cy="20372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6748474"/>
                <a:gridCol w="1116941"/>
              </a:tblGrid>
              <a:tr h="4103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増減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(IEEE Software)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+3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39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カンファレンス分析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世界的な有名人が複数名登壇。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一方ここ数年で、有名人の登壇者は徐々に減少傾向にある。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257300" lvl="1" indent="-571500">
              <a:buFont typeface="Arial" charset="0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一般参加者としてこれまで参加していた人が、成長して登壇しているケースが増えている。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6875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参加目的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Mob Programming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58739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5847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参加目的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Mob Programming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50549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endParaRPr lang="ja-JP" altLang="en-US" sz="4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24013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Agile2017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 descr="IMG_075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45" y="1154801"/>
            <a:ext cx="6612711" cy="495953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E50012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セッション一覧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テキスト ボックス 4">
            <a:hlinkClick r:id="rId2"/>
          </p:cNvPr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Measuring DevOps: the Key Metrics that Matter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7750" y="5376000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https://agile2017.sched.com/</a:t>
            </a:r>
            <a:endParaRPr lang="ja-JP" altLang="en-US" sz="20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>
            <a:hlinkClick r:id="rId4"/>
          </p:cNvPr>
          <p:cNvSpPr txBox="1"/>
          <p:nvPr/>
        </p:nvSpPr>
        <p:spPr>
          <a:xfrm>
            <a:off x="628650" y="2465783"/>
            <a:ext cx="7887600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Pin the Tail on the Metric</a:t>
            </a:r>
          </a:p>
        </p:txBody>
      </p:sp>
      <p:sp>
        <p:nvSpPr>
          <p:cNvPr id="12" name="テキスト ボックス 11">
            <a:hlinkClick r:id="rId5"/>
          </p:cNvPr>
          <p:cNvSpPr txBox="1"/>
          <p:nvPr/>
        </p:nvSpPr>
        <p:spPr>
          <a:xfrm>
            <a:off x="628650" y="3242467"/>
            <a:ext cx="7887600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Virtuous 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Metrics</a:t>
            </a:r>
          </a:p>
          <a:p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- </a:t>
            </a:r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Most metrics are the 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devil. Be </a:t>
            </a:r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an angel.</a:t>
            </a:r>
          </a:p>
        </p:txBody>
      </p:sp>
      <p:sp>
        <p:nvSpPr>
          <p:cNvPr id="13" name="テキスト ボックス 12">
            <a:hlinkClick r:id="rId6"/>
          </p:cNvPr>
          <p:cNvSpPr txBox="1"/>
          <p:nvPr/>
        </p:nvSpPr>
        <p:spPr>
          <a:xfrm>
            <a:off x="628650" y="4019151"/>
            <a:ext cx="7887600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Start Your 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Engines!</a:t>
            </a:r>
          </a:p>
          <a:p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Accelerating </a:t>
            </a:r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DevOps 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Performance</a:t>
            </a:r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using </a:t>
            </a:r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Lean Metrics</a:t>
            </a:r>
          </a:p>
        </p:txBody>
      </p:sp>
      <p:sp>
        <p:nvSpPr>
          <p:cNvPr id="14" name="テキスト ボックス 13">
            <a:hlinkClick r:id="rId7"/>
          </p:cNvPr>
          <p:cNvSpPr txBox="1"/>
          <p:nvPr/>
        </p:nvSpPr>
        <p:spPr>
          <a:xfrm>
            <a:off x="628650" y="4795835"/>
            <a:ext cx="7887600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Data Driven 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Coaching</a:t>
            </a:r>
          </a:p>
          <a:p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- </a:t>
            </a:r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Safely turning team data into coaching insights</a:t>
            </a:r>
          </a:p>
        </p:txBody>
      </p:sp>
    </p:spTree>
    <p:extLst>
      <p:ext uri="{BB962C8B-B14F-4D97-AF65-F5344CB8AC3E}">
        <p14:creationId xmlns:p14="http://schemas.microsoft.com/office/powerpoint/2010/main" val="119603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9404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E50012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実施したアクション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cxnSp>
        <p:nvCxnSpPr>
          <p:cNvPr id="5" name="直線矢印コネクタ 4"/>
          <p:cNvCxnSpPr>
            <a:stCxn id="6" idx="3"/>
            <a:endCxn id="14" idx="1"/>
          </p:cNvCxnSpPr>
          <p:nvPr/>
        </p:nvCxnSpPr>
        <p:spPr>
          <a:xfrm>
            <a:off x="3111180" y="2589099"/>
            <a:ext cx="3236970" cy="743"/>
          </a:xfrm>
          <a:prstGeom prst="straightConnector1">
            <a:avLst/>
          </a:prstGeom>
          <a:ln w="63500">
            <a:solidFill>
              <a:srgbClr val="0000FF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80" y="1689099"/>
            <a:ext cx="1800000" cy="18000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7" name="タイトル 2"/>
          <p:cNvSpPr txBox="1">
            <a:spLocks/>
          </p:cNvSpPr>
          <p:nvPr/>
        </p:nvSpPr>
        <p:spPr>
          <a:xfrm>
            <a:off x="3111180" y="1689099"/>
            <a:ext cx="323697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1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1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プログラムの追加・修正の</a:t>
            </a:r>
            <a:endParaRPr lang="en-US" altLang="ja-JP" sz="1800" b="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/>
            <a:r>
              <a:rPr lang="ja-JP" altLang="en-US" sz="18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　</a:t>
            </a:r>
            <a:r>
              <a:rPr lang="en-US" altLang="ja-JP" sz="1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1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有無をチェックする</a:t>
            </a:r>
            <a:endParaRPr lang="en-US" altLang="ja-JP" sz="1800" b="0" dirty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835350" y="5376000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1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1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メンバー・ステークホルダーの端末に、最新版アプリを自動的にインストールする</a:t>
            </a:r>
            <a:endParaRPr lang="en-US" altLang="ja-JP" sz="1800" b="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cxnSp>
        <p:nvCxnSpPr>
          <p:cNvPr id="10" name="曲線コネクタ 9"/>
          <p:cNvCxnSpPr>
            <a:stCxn id="6" idx="1"/>
            <a:endCxn id="6" idx="2"/>
          </p:cNvCxnSpPr>
          <p:nvPr/>
        </p:nvCxnSpPr>
        <p:spPr>
          <a:xfrm rot="10800000" flipH="1" flipV="1">
            <a:off x="1311180" y="2589099"/>
            <a:ext cx="900000" cy="900000"/>
          </a:xfrm>
          <a:prstGeom prst="curvedConnector4">
            <a:avLst>
              <a:gd name="adj1" fmla="val -72622"/>
              <a:gd name="adj2" fmla="val 164037"/>
            </a:avLst>
          </a:prstGeom>
          <a:ln w="63500" cap="rnd">
            <a:solidFill>
              <a:srgbClr val="0000FF"/>
            </a:solidFill>
            <a:round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タイトル 2"/>
          <p:cNvSpPr txBox="1">
            <a:spLocks/>
          </p:cNvSpPr>
          <p:nvPr/>
        </p:nvSpPr>
        <p:spPr>
          <a:xfrm>
            <a:off x="625824" y="4436337"/>
            <a:ext cx="216000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1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1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以下を実施する</a:t>
            </a:r>
            <a:endParaRPr lang="en-US" altLang="ja-JP" sz="1800" b="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ja-JP" altLang="en-US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コンパイル</a:t>
            </a:r>
            <a:endParaRPr lang="en-US" altLang="ja-JP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ja-JP" altLang="en-US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ビルド</a:t>
            </a:r>
            <a:endParaRPr lang="en-US" altLang="ja-JP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ja-JP" altLang="en-US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単体テスト</a:t>
            </a:r>
            <a:endParaRPr lang="en-US" altLang="ja-JP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36699" y="4655329"/>
            <a:ext cx="432000" cy="722482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50" y="1689099"/>
            <a:ext cx="2167200" cy="1801485"/>
          </a:xfrm>
          <a:prstGeom prst="rect">
            <a:avLst/>
          </a:prstGeom>
          <a:ln>
            <a:noFill/>
          </a:ln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0237" y="4660426"/>
            <a:ext cx="432000" cy="722482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6150" y="4660426"/>
            <a:ext cx="432000" cy="722482"/>
          </a:xfrm>
          <a:prstGeom prst="rect">
            <a:avLst/>
          </a:prstGeom>
        </p:spPr>
      </p:pic>
      <p:cxnSp>
        <p:nvCxnSpPr>
          <p:cNvPr id="22" name="カギ線コネクタ 21"/>
          <p:cNvCxnSpPr>
            <a:stCxn id="6" idx="2"/>
            <a:endCxn id="12" idx="0"/>
          </p:cNvCxnSpPr>
          <p:nvPr/>
        </p:nvCxnSpPr>
        <p:spPr>
          <a:xfrm rot="16200000" flipH="1">
            <a:off x="2998824" y="2701454"/>
            <a:ext cx="1166230" cy="2741519"/>
          </a:xfrm>
          <a:prstGeom prst="bentConnector3">
            <a:avLst>
              <a:gd name="adj1" fmla="val 50000"/>
            </a:avLst>
          </a:prstGeom>
          <a:ln w="63500">
            <a:solidFill>
              <a:srgbClr val="0000FF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カギ線コネクタ 22"/>
          <p:cNvCxnSpPr>
            <a:stCxn id="6" idx="2"/>
            <a:endCxn id="17" idx="0"/>
          </p:cNvCxnSpPr>
          <p:nvPr/>
        </p:nvCxnSpPr>
        <p:spPr>
          <a:xfrm rot="16200000" flipH="1">
            <a:off x="3288045" y="2412233"/>
            <a:ext cx="1171327" cy="3325057"/>
          </a:xfrm>
          <a:prstGeom prst="bentConnector3">
            <a:avLst>
              <a:gd name="adj1" fmla="val 50000"/>
            </a:avLst>
          </a:prstGeom>
          <a:ln w="63500">
            <a:solidFill>
              <a:srgbClr val="0000FF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/>
          <p:cNvCxnSpPr>
            <a:stCxn id="6" idx="2"/>
            <a:endCxn id="18" idx="0"/>
          </p:cNvCxnSpPr>
          <p:nvPr/>
        </p:nvCxnSpPr>
        <p:spPr>
          <a:xfrm rot="16200000" flipH="1">
            <a:off x="3586002" y="2114277"/>
            <a:ext cx="1171327" cy="3920970"/>
          </a:xfrm>
          <a:prstGeom prst="bentConnector3">
            <a:avLst>
              <a:gd name="adj1" fmla="val 50000"/>
            </a:avLst>
          </a:prstGeom>
          <a:ln w="63500">
            <a:solidFill>
              <a:srgbClr val="0000FF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221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E50012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アクション実施後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2772000" y="1689099"/>
            <a:ext cx="3600000" cy="180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8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15min/</a:t>
            </a:r>
            <a:r>
              <a:rPr lang="ja-JP" altLang="en-US" sz="48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endParaRPr lang="en-US" altLang="ja-JP" sz="4800" dirty="0" smtClean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回帰テスト・設定</a:t>
            </a:r>
            <a:endParaRPr lang="en-US" altLang="ja-JP" sz="2800" dirty="0" smtClean="0">
              <a:solidFill>
                <a:schemeClr val="tx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650" y="3892549"/>
            <a:ext cx="2586038" cy="180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2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36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回</a:t>
            </a:r>
            <a:r>
              <a:rPr lang="en-US" altLang="ja-JP" sz="36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ja-JP" altLang="en-US" sz="36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endParaRPr lang="en-US" altLang="ja-JP" sz="4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2000" dirty="0" smtClean="0">
              <a:solidFill>
                <a:schemeClr val="tx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000" dirty="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機能追加／修正頻度</a:t>
            </a:r>
            <a:endParaRPr lang="en-US" altLang="ja-JP" sz="2000" dirty="0" smtClean="0">
              <a:solidFill>
                <a:schemeClr val="tx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3278981" y="3892549"/>
            <a:ext cx="2586038" cy="1800000"/>
          </a:xfrm>
          <a:prstGeom prst="rect">
            <a:avLst/>
          </a:prstGeom>
          <a:solidFill>
            <a:srgbClr val="92D050"/>
          </a:solidFill>
          <a:ln w="38100">
            <a:solidFill>
              <a:srgbClr val="00B05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36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3min</a:t>
            </a:r>
            <a:r>
              <a:rPr lang="en-US" altLang="ja-JP" sz="36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*3</a:t>
            </a:r>
            <a:r>
              <a:rPr lang="ja-JP" altLang="en-US" sz="36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回</a:t>
            </a:r>
            <a:endParaRPr lang="en-US" altLang="ja-JP" sz="4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2000" dirty="0" smtClean="0">
              <a:solidFill>
                <a:schemeClr val="tx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000" dirty="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回帰テスト実行時間</a:t>
            </a:r>
            <a:endParaRPr lang="en-US" altLang="ja-JP" sz="2000" dirty="0" smtClean="0">
              <a:solidFill>
                <a:schemeClr val="tx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5929312" y="3892549"/>
            <a:ext cx="2586038" cy="1800000"/>
          </a:xfrm>
          <a:prstGeom prst="rect">
            <a:avLst/>
          </a:prstGeom>
          <a:solidFill>
            <a:srgbClr val="00B0F0"/>
          </a:solidFill>
          <a:ln w="38100">
            <a:solidFill>
              <a:srgbClr val="0000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36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2min</a:t>
            </a:r>
            <a:r>
              <a:rPr lang="en-US" altLang="ja-JP" sz="36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*3</a:t>
            </a:r>
            <a:r>
              <a:rPr lang="ja-JP" altLang="en-US" sz="36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回</a:t>
            </a:r>
            <a:endParaRPr lang="en-US" altLang="ja-JP" sz="36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2000" dirty="0" smtClean="0">
              <a:solidFill>
                <a:schemeClr val="tx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000" dirty="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端末設定時間</a:t>
            </a:r>
            <a:endParaRPr lang="en-US" altLang="ja-JP" sz="2000" dirty="0" smtClean="0">
              <a:solidFill>
                <a:schemeClr val="tx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3046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E50012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アクション実施前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2772000" y="1689099"/>
            <a:ext cx="3600000" cy="180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13.5h/</a:t>
            </a:r>
            <a:r>
              <a:rPr lang="ja-JP" altLang="en-US" sz="4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endParaRPr lang="en-US" altLang="ja-JP" sz="4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回帰テスト・設定</a:t>
            </a:r>
            <a:endParaRPr lang="en-US" altLang="ja-JP" sz="2800" dirty="0" smtClean="0">
              <a:solidFill>
                <a:schemeClr val="tx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650" y="3892549"/>
            <a:ext cx="2586038" cy="180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2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36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36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回</a:t>
            </a:r>
            <a:r>
              <a:rPr lang="en-US" altLang="ja-JP" sz="36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ja-JP" altLang="en-US" sz="36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endParaRPr lang="en-US" altLang="ja-JP" sz="4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2000" dirty="0" smtClean="0">
              <a:solidFill>
                <a:schemeClr val="tx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000" dirty="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機能追加／修正頻度</a:t>
            </a:r>
            <a:endParaRPr lang="en-US" altLang="ja-JP" sz="2000" dirty="0" smtClean="0">
              <a:solidFill>
                <a:schemeClr val="tx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3278981" y="3892549"/>
            <a:ext cx="2586038" cy="1800000"/>
          </a:xfrm>
          <a:prstGeom prst="rect">
            <a:avLst/>
          </a:prstGeom>
          <a:solidFill>
            <a:srgbClr val="92D050"/>
          </a:solidFill>
          <a:ln w="38100">
            <a:solidFill>
              <a:srgbClr val="00B05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4.0h</a:t>
            </a:r>
            <a:r>
              <a:rPr lang="en-US" altLang="ja-JP" sz="36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*3</a:t>
            </a:r>
            <a:r>
              <a:rPr lang="ja-JP" altLang="en-US" sz="36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回</a:t>
            </a:r>
            <a:endParaRPr lang="en-US" altLang="ja-JP" sz="4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2000" dirty="0" smtClean="0">
              <a:solidFill>
                <a:schemeClr val="tx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000" dirty="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回帰テスト実行時間</a:t>
            </a:r>
            <a:endParaRPr lang="en-US" altLang="ja-JP" sz="2000" dirty="0" smtClean="0">
              <a:solidFill>
                <a:schemeClr val="tx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5929312" y="3892549"/>
            <a:ext cx="2586038" cy="1800000"/>
          </a:xfrm>
          <a:prstGeom prst="rect">
            <a:avLst/>
          </a:prstGeom>
          <a:solidFill>
            <a:srgbClr val="00B0F0"/>
          </a:solidFill>
          <a:ln w="38100">
            <a:solidFill>
              <a:srgbClr val="0000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0.5h</a:t>
            </a:r>
            <a:r>
              <a:rPr lang="en-US" altLang="ja-JP" sz="36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*3</a:t>
            </a:r>
            <a:r>
              <a:rPr lang="ja-JP" altLang="en-US" sz="36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回</a:t>
            </a:r>
            <a:endParaRPr lang="en-US" altLang="ja-JP" sz="4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2000" dirty="0" smtClean="0">
              <a:solidFill>
                <a:schemeClr val="tx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000" dirty="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端末設定時間</a:t>
            </a:r>
            <a:endParaRPr lang="en-US" altLang="ja-JP" sz="2000" dirty="0" smtClean="0">
              <a:solidFill>
                <a:schemeClr val="tx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47971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lang="ja-JP" altLang="en-US" sz="4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65703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アジャイルの文脈において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、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メトリクス</a:t>
            </a:r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の取得・活用は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、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もはや</a:t>
            </a:r>
            <a:r>
              <a:rPr lang="ja-JP" altLang="en-US" sz="4800" b="1" dirty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一般的なこと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と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なりつつ</a:t>
            </a:r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ある。</a:t>
            </a:r>
            <a:endParaRPr lang="ja-JP" altLang="en-US" sz="4800" b="1" dirty="0">
              <a:solidFill>
                <a:schemeClr val="tx2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E50012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アジャイルとメトリクス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0144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メトリクス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とアクションの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共通化</a:t>
            </a:r>
            <a:r>
              <a:rPr lang="ja-JP" altLang="en-US" sz="48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・標準化が進み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、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プラクティスとして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一般化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しつつある。</a:t>
            </a:r>
            <a:endParaRPr lang="ja-JP" altLang="en-US" sz="4800" b="1" dirty="0">
              <a:solidFill>
                <a:schemeClr val="tx2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E50012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世界のメトリクスの動向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45421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Docker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+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err="1" smtClean="0">
                <a:latin typeface="ヒラギノ角ゴ ProN W6"/>
                <a:ea typeface="ヒラギノ角ゴ ProN W6"/>
                <a:cs typeface="ヒラギノ角ゴ ProN W6"/>
              </a:rPr>
              <a:t>Kubernetes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?</a:t>
            </a:r>
          </a:p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メトリクス？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9372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</a:t>
            </a:r>
            <a:r>
              <a:rPr lang="ja-JP" altLang="en-US" sz="4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Mob</a:t>
            </a:r>
            <a:r>
              <a:rPr lang="ja-JP" altLang="en-US" sz="4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Programming</a:t>
            </a:r>
            <a:endParaRPr lang="ja-JP" altLang="en-US" sz="4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65703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米フロリダ州オーランド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 descr="IMG_073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444"/>
            <a:ext cx="9144000" cy="2025301"/>
          </a:xfrm>
          <a:prstGeom prst="rect">
            <a:avLst/>
          </a:prstGeom>
          <a:ln>
            <a:solidFill>
              <a:srgbClr val="2C2C2C"/>
            </a:solidFill>
          </a:ln>
        </p:spPr>
      </p:pic>
      <p:pic>
        <p:nvPicPr>
          <p:cNvPr id="6" name="図 5" descr="IMG_074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71" y="3192505"/>
            <a:ext cx="2229055" cy="2972072"/>
          </a:xfrm>
          <a:prstGeom prst="rect">
            <a:avLst/>
          </a:prstGeom>
          <a:ln>
            <a:solidFill>
              <a:srgbClr val="2C2C2C"/>
            </a:solidFill>
          </a:ln>
        </p:spPr>
      </p:pic>
      <p:pic>
        <p:nvPicPr>
          <p:cNvPr id="7" name="図 6" descr="IMG_077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35" y="3186696"/>
            <a:ext cx="6203515" cy="2979001"/>
          </a:xfrm>
          <a:prstGeom prst="rect">
            <a:avLst/>
          </a:prstGeom>
          <a:ln>
            <a:solidFill>
              <a:srgbClr val="2C2C2C"/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E50012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セッション一覧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テキスト ボックス 4">
            <a:hlinkClick r:id="rId2"/>
          </p:cNvPr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Measuring DevOps: the Key Metrics that Matter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7750" y="5376000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https://agile2017.sched.com/</a:t>
            </a:r>
            <a:endParaRPr lang="ja-JP" altLang="en-US" sz="20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>
            <a:hlinkClick r:id="rId4"/>
          </p:cNvPr>
          <p:cNvSpPr txBox="1"/>
          <p:nvPr/>
        </p:nvSpPr>
        <p:spPr>
          <a:xfrm>
            <a:off x="628650" y="2465783"/>
            <a:ext cx="7887600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Pin the Tail on the Metric</a:t>
            </a:r>
          </a:p>
        </p:txBody>
      </p:sp>
      <p:sp>
        <p:nvSpPr>
          <p:cNvPr id="12" name="テキスト ボックス 11">
            <a:hlinkClick r:id="rId5"/>
          </p:cNvPr>
          <p:cNvSpPr txBox="1"/>
          <p:nvPr/>
        </p:nvSpPr>
        <p:spPr>
          <a:xfrm>
            <a:off x="628650" y="3242467"/>
            <a:ext cx="7887600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Virtuous 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Metrics</a:t>
            </a:r>
          </a:p>
          <a:p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- </a:t>
            </a:r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Most metrics are the 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devil. Be </a:t>
            </a:r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an angel.</a:t>
            </a:r>
          </a:p>
        </p:txBody>
      </p:sp>
      <p:sp>
        <p:nvSpPr>
          <p:cNvPr id="13" name="テキスト ボックス 12">
            <a:hlinkClick r:id="rId6"/>
          </p:cNvPr>
          <p:cNvSpPr txBox="1"/>
          <p:nvPr/>
        </p:nvSpPr>
        <p:spPr>
          <a:xfrm>
            <a:off x="628650" y="4019151"/>
            <a:ext cx="7887600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Start Your 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Engines!</a:t>
            </a:r>
          </a:p>
          <a:p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Accelerating </a:t>
            </a:r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DevOps 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Performance</a:t>
            </a:r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using </a:t>
            </a:r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Lean Metrics</a:t>
            </a:r>
          </a:p>
        </p:txBody>
      </p:sp>
      <p:sp>
        <p:nvSpPr>
          <p:cNvPr id="14" name="テキスト ボックス 13">
            <a:hlinkClick r:id="rId7"/>
          </p:cNvPr>
          <p:cNvSpPr txBox="1"/>
          <p:nvPr/>
        </p:nvSpPr>
        <p:spPr>
          <a:xfrm>
            <a:off x="628650" y="4795835"/>
            <a:ext cx="7887600" cy="72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Data Driven 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Coaching</a:t>
            </a:r>
          </a:p>
          <a:p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- </a:t>
            </a:r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Safely turning team data into coaching insights</a:t>
            </a:r>
          </a:p>
        </p:txBody>
      </p:sp>
    </p:spTree>
    <p:extLst>
      <p:ext uri="{BB962C8B-B14F-4D97-AF65-F5344CB8AC3E}">
        <p14:creationId xmlns:p14="http://schemas.microsoft.com/office/powerpoint/2010/main" val="2279812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仮装イベント！？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0487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ja-JP" sz="4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4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err="1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Spotify</a:t>
            </a:r>
            <a:r>
              <a:rPr lang="en-US" altLang="ja-JP" sz="4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の現場事例</a:t>
            </a:r>
            <a:endParaRPr lang="ja-JP" altLang="en-US" sz="4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48700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Bas </a:t>
            </a:r>
            <a:r>
              <a:rPr kumimoji="1" lang="en-US" altLang="ja-JP" dirty="0" err="1" smtClean="0">
                <a:latin typeface="ヒラギノ角ゴ ProN W6"/>
                <a:ea typeface="ヒラギノ角ゴ ProN W6"/>
                <a:cs typeface="ヒラギノ角ゴ ProN W6"/>
              </a:rPr>
              <a:t>Vodde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Large Scale Scrum (</a:t>
            </a:r>
            <a:r>
              <a:rPr kumimoji="1" lang="en-US" altLang="ja-JP" dirty="0" err="1" smtClean="0">
                <a:latin typeface="ヒラギノ角ゴ ProN W6"/>
                <a:ea typeface="ヒラギノ角ゴ ProN W6"/>
                <a:cs typeface="ヒラギノ角ゴ ProN W6"/>
              </a:rPr>
              <a:t>LeSS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</a:p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に特に興味があったので参加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50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gile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Scaling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SAFe</a:t>
            </a:r>
          </a:p>
          <a:p>
            <a:pPr algn="ctr"/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4.0</a:t>
            </a:r>
          </a:p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セッション数：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40948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49228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36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solidFill>
              <a:srgbClr val="E50012"/>
            </a:solidFill>
          </a:ln>
        </p:spPr>
        <p:txBody>
          <a:bodyPr/>
          <a:lstStyle/>
          <a:p>
            <a:r>
              <a:rPr kumimoji="1" lang="ja-JP" altLang="en-US" dirty="0" smtClean="0"/>
              <a:t>写真</a:t>
            </a:r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David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Hussman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Lean Startup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系の手法の第一人者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Customer Journey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などは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　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彼から聞こう！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7743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37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solidFill>
              <a:srgbClr val="E50012"/>
            </a:solidFill>
          </a:ln>
        </p:spPr>
        <p:txBody>
          <a:bodyPr/>
          <a:lstStyle/>
          <a:p>
            <a:r>
              <a:rPr kumimoji="1" lang="ja-JP" altLang="en-US" dirty="0" smtClean="0"/>
              <a:t>写真</a:t>
            </a:r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Jonathan 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Rasmusson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言わずと知れた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『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アジャイルサムライ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』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の著者。マスターセンセイ。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err="1" smtClean="0">
                <a:latin typeface="ヒラギノ角ゴ ProN W6"/>
                <a:ea typeface="ヒラギノ角ゴ ProN W6"/>
                <a:cs typeface="ヒラギノ角ゴ ProN W6"/>
              </a:rPr>
              <a:t>Spotify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に勤務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今年はテスト自動化に関するセッションを担当</a:t>
            </a:r>
            <a:endParaRPr lang="en-US" altLang="ja-JP" sz="2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34662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60362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アジャイルの文脈において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、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メトリクス</a:t>
            </a:r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の取得・活用は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、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もはや</a:t>
            </a:r>
            <a:r>
              <a:rPr lang="ja-JP" altLang="en-US" sz="4800" b="1" dirty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一般的なこと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と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なりつつ</a:t>
            </a:r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ある。</a:t>
            </a:r>
            <a:endParaRPr lang="ja-JP" altLang="en-US" sz="4800" b="1" dirty="0">
              <a:solidFill>
                <a:schemeClr val="tx2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E50012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アジャイルとメトリクス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2769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日本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人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参加者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kumimoji="1"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12</a:t>
            </a:r>
            <a:r>
              <a:rPr lang="ja-JP" altLang="en-US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名</a:t>
            </a:r>
            <a:endParaRPr kumimoji="1" lang="ja-JP" altLang="en-US" sz="48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IMG_07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681"/>
            <a:ext cx="4544268" cy="3412639"/>
          </a:xfrm>
          <a:prstGeom prst="rect">
            <a:avLst/>
          </a:prstGeom>
          <a:ln>
            <a:solidFill>
              <a:srgbClr val="2C2C2C"/>
            </a:solidFill>
          </a:ln>
        </p:spPr>
      </p:pic>
      <p:pic>
        <p:nvPicPr>
          <p:cNvPr id="6" name="図 5" descr="IMG_074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97" y="1694682"/>
            <a:ext cx="4624847" cy="3468636"/>
          </a:xfrm>
          <a:prstGeom prst="rect">
            <a:avLst/>
          </a:prstGeom>
          <a:ln>
            <a:solidFill>
              <a:srgbClr val="2C2C2C"/>
            </a:solidFill>
          </a:ln>
        </p:spPr>
      </p:pic>
    </p:spTree>
    <p:extLst>
      <p:ext uri="{BB962C8B-B14F-4D97-AF65-F5344CB8AC3E}">
        <p14:creationId xmlns:p14="http://schemas.microsoft.com/office/powerpoint/2010/main" val="1305686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メトリクス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とアクションの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共通化</a:t>
            </a:r>
            <a:r>
              <a:rPr lang="ja-JP" altLang="en-US" sz="48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・標準化が進み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、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プラクティスとして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一般化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しつつある。</a:t>
            </a:r>
            <a:endParaRPr lang="ja-JP" altLang="en-US" sz="4800" b="1" dirty="0">
              <a:solidFill>
                <a:schemeClr val="tx2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E50012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世界のメトリクスの動向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8732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E50012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彼を知り己れを知れば</a:t>
            </a:r>
            <a:endParaRPr lang="en-US" altLang="ja-JP" sz="6000" b="1" dirty="0" smtClean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百戦して殆うからず。</a:t>
            </a:r>
            <a:endParaRPr lang="ja-JP" altLang="en-US" sz="6000" b="1" dirty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1854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E50012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YeaOh!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な現場を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3" y="1152280"/>
            <a:ext cx="4275674" cy="5204069"/>
          </a:xfrm>
          <a:prstGeom prst="rect">
            <a:avLst/>
          </a:prstGeom>
        </p:spPr>
      </p:pic>
      <p:sp>
        <p:nvSpPr>
          <p:cNvPr id="9" name="タイトル 2"/>
          <p:cNvSpPr txBox="1">
            <a:spLocks/>
          </p:cNvSpPr>
          <p:nvPr/>
        </p:nvSpPr>
        <p:spPr>
          <a:xfrm>
            <a:off x="6709837" y="5996349"/>
            <a:ext cx="2434163" cy="36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Photo </a:t>
            </a:r>
            <a:r>
              <a:rPr lang="en-US" altLang="ja-JP" sz="10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by </a:t>
            </a:r>
            <a:r>
              <a:rPr lang="ja-JP" altLang="en-US" sz="1000" b="0" u="sng" dirty="0" smtClean="0">
                <a:latin typeface="ヒラギノ角ゴ ProN W6"/>
                <a:ea typeface="ヒラギノ角ゴ ProN W6"/>
                <a:cs typeface="ヒラギノ角ゴ ProN W6"/>
                <a:hlinkClick r:id="rId4" tooltip="User:笹木笹木 (page does not exist)"/>
              </a:rPr>
              <a:t>笹木</a:t>
            </a:r>
            <a:r>
              <a:rPr lang="ja-JP" altLang="en-US" sz="1000" b="0" u="sng" dirty="0">
                <a:latin typeface="ヒラギノ角ゴ ProN W6"/>
                <a:ea typeface="ヒラギノ角ゴ ProN W6"/>
                <a:cs typeface="ヒラギノ角ゴ ProN W6"/>
                <a:hlinkClick r:id="rId4" tooltip="User:笹木笹木 (page does not exist)"/>
              </a:rPr>
              <a:t>笹木</a:t>
            </a:r>
            <a:r>
              <a:rPr lang="en-US" altLang="ja-JP" sz="10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/ </a:t>
            </a:r>
            <a:r>
              <a:rPr lang="en-US" altLang="ja-JP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CC BY-SA </a:t>
            </a:r>
            <a:r>
              <a:rPr lang="ja-JP" altLang="en-US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３</a:t>
            </a:r>
            <a:r>
              <a:rPr lang="en-US" altLang="ja-JP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.0</a:t>
            </a:r>
            <a:endParaRPr lang="is-IS" altLang="ja-JP" sz="1000" b="0" dirty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7842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当資料のレポーター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920923" y="1683362"/>
            <a:ext cx="4606036" cy="306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lang="en-US" altLang="ja-JP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b="0" kern="0" dirty="0">
              <a:solidFill>
                <a:srgbClr val="00B05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0" kern="0" dirty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b="0" kern="0" dirty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Agile Coach</a:t>
            </a:r>
            <a:endParaRPr lang="ja-JP" altLang="en-US" b="0" kern="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Software Engineer in Test (SET)</a:t>
            </a:r>
          </a:p>
        </p:txBody>
      </p:sp>
      <p:pic>
        <p:nvPicPr>
          <p:cNvPr id="9" name="Picture 2" descr="C:\Users\hiroyuki.a.ito\Pictures\Scrum\CSM_se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62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hiroyuki.a.ito\Pictures\Scrum\CSPO_se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46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hiroyuki.a.ito\Pictures\Scrum\CSP_se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54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 descr="IMG_0768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58" y="1152358"/>
            <a:ext cx="2749275" cy="3665700"/>
          </a:xfrm>
          <a:prstGeom prst="rect">
            <a:avLst/>
          </a:prstGeom>
          <a:ln>
            <a:solidFill>
              <a:srgbClr val="2C2C2C"/>
            </a:solidFill>
          </a:ln>
        </p:spPr>
      </p:pic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Agile2014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にも登壇しています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 descr="登壇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3" y="1161796"/>
            <a:ext cx="7895091" cy="4215823"/>
          </a:xfrm>
          <a:prstGeom prst="rect">
            <a:avLst/>
          </a:prstGeom>
          <a:ln>
            <a:solidFill>
              <a:srgbClr val="2C2C2C"/>
            </a:solidFill>
          </a:ln>
        </p:spPr>
      </p:pic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5376000"/>
            <a:ext cx="7886700" cy="720000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プレゼン資料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364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7200" dirty="0"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</a:p>
        </p:txBody>
      </p:sp>
    </p:spTree>
    <p:extLst>
      <p:ext uri="{BB962C8B-B14F-4D97-AF65-F5344CB8AC3E}">
        <p14:creationId xmlns:p14="http://schemas.microsoft.com/office/powerpoint/2010/main" val="538083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基本情報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260119"/>
              </p:ext>
            </p:extLst>
          </p:nvPr>
        </p:nvGraphicFramePr>
        <p:xfrm>
          <a:off x="628650" y="1689095"/>
          <a:ext cx="7886700" cy="438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項目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詳細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期間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/7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Mon) - 8/11(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F</a:t>
                      </a:r>
                      <a:r>
                        <a:rPr kumimoji="1" lang="en-US" altLang="ja-JP" sz="2400" b="0" i="0" dirty="0" err="1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ri</a:t>
                      </a:r>
                      <a:r>
                        <a:rPr kumimoji="1" lang="en-US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セッション数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tx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307</a:t>
                      </a:r>
                      <a:r>
                        <a:rPr kumimoji="1" lang="ja-JP" altLang="en-US" sz="2400" b="0" i="0" dirty="0" smtClean="0">
                          <a:solidFill>
                            <a:schemeClr val="tx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（昨年は</a:t>
                      </a:r>
                      <a:r>
                        <a:rPr kumimoji="1" lang="en-US" altLang="ja-JP" sz="2400" b="0" i="0" dirty="0" smtClean="0">
                          <a:solidFill>
                            <a:schemeClr val="tx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287</a:t>
                      </a:r>
                      <a:r>
                        <a:rPr kumimoji="1" lang="ja-JP" altLang="en-US" sz="2400" b="0" i="0" dirty="0" smtClean="0">
                          <a:solidFill>
                            <a:schemeClr val="tx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）</a:t>
                      </a:r>
                      <a:endParaRPr kumimoji="1" lang="ja-JP" altLang="en-US" sz="2400" b="0" i="0" dirty="0">
                        <a:solidFill>
                          <a:schemeClr val="tx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・セッションのジャンル数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2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・最大同時並行トラック数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2400" b="0" i="0" dirty="0">
                        <a:solidFill>
                          <a:srgbClr val="FF0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参加者数（国籍）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約</a:t>
                      </a:r>
                      <a:r>
                        <a:rPr kumimoji="1" lang="en-US" altLang="ja-JP" sz="24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  <a:r>
                        <a:rPr kumimoji="1" lang="ja-JP" altLang="en-US" sz="24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名（</a:t>
                      </a:r>
                      <a:r>
                        <a:rPr kumimoji="1" lang="en-US" altLang="ja-JP" sz="24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42</a:t>
                      </a:r>
                      <a:r>
                        <a:rPr kumimoji="1" lang="ja-JP" altLang="en-US" sz="24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か国）</a:t>
                      </a:r>
                      <a:endParaRPr kumimoji="1" lang="ja-JP" altLang="en-US" sz="2400" b="0" i="0" dirty="0">
                        <a:solidFill>
                          <a:srgbClr val="FF0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ボランティア数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約</a:t>
                      </a:r>
                      <a:r>
                        <a:rPr kumimoji="1" lang="en-US" altLang="ja-JP" sz="24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300</a:t>
                      </a:r>
                      <a:r>
                        <a:rPr kumimoji="1" lang="ja-JP" altLang="en-US" sz="2400" b="0" i="0" dirty="0" smtClean="0">
                          <a:solidFill>
                            <a:srgbClr val="FF0000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名</a:t>
                      </a:r>
                      <a:endParaRPr kumimoji="1" lang="ja-JP" altLang="en-US" sz="2400" b="0" i="0" dirty="0">
                        <a:solidFill>
                          <a:srgbClr val="FF0000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65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878</TotalTime>
  <Words>1071</Words>
  <Application>Microsoft Macintosh PowerPoint</Application>
  <PresentationFormat>画面に合わせる (4:3)</PresentationFormat>
  <Paragraphs>347</Paragraphs>
  <Slides>42</Slides>
  <Notes>22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42</vt:i4>
      </vt:variant>
    </vt:vector>
  </HeadingPairs>
  <TitlesOfParts>
    <vt:vector size="44" baseType="lpstr">
      <vt:lpstr>Office テーマ</vt:lpstr>
      <vt:lpstr>1_Office テーマ</vt:lpstr>
      <vt:lpstr>当たり前を 当たり前に -Agile2017報告-</vt:lpstr>
      <vt:lpstr>Agile2017</vt:lpstr>
      <vt:lpstr>米フロリダ州オーランド</vt:lpstr>
      <vt:lpstr>日本人参加者：12名</vt:lpstr>
      <vt:lpstr>当資料のレポーター</vt:lpstr>
      <vt:lpstr>Agile2014にも登壇しています</vt:lpstr>
      <vt:lpstr>アジェンダ</vt:lpstr>
      <vt:lpstr>1. カンファレンスの概要</vt:lpstr>
      <vt:lpstr>基本情報</vt:lpstr>
      <vt:lpstr>主催者</vt:lpstr>
      <vt:lpstr>セッションの傾向（2017）</vt:lpstr>
      <vt:lpstr>セッションの傾向（2016）</vt:lpstr>
      <vt:lpstr>セッションの変化</vt:lpstr>
      <vt:lpstr>セッション数の増減</vt:lpstr>
      <vt:lpstr>カンファレンス分析</vt:lpstr>
      <vt:lpstr>参加目的</vt:lpstr>
      <vt:lpstr>2. 世界のアジャイルの最新動向</vt:lpstr>
      <vt:lpstr>参加目的（再掲）</vt:lpstr>
      <vt:lpstr>PowerPoint プレゼンテーション</vt:lpstr>
      <vt:lpstr>セッション一覧</vt:lpstr>
      <vt:lpstr>Memo</vt:lpstr>
      <vt:lpstr>実施したアクション</vt:lpstr>
      <vt:lpstr>アクション実施後</vt:lpstr>
      <vt:lpstr>アクション実施前</vt:lpstr>
      <vt:lpstr>PowerPoint プレゼンテーション</vt:lpstr>
      <vt:lpstr>アジャイルとメトリクス</vt:lpstr>
      <vt:lpstr>世界のメトリクスの動向</vt:lpstr>
      <vt:lpstr>Memo</vt:lpstr>
      <vt:lpstr>PowerPoint プレゼンテーション</vt:lpstr>
      <vt:lpstr>セッション一覧</vt:lpstr>
      <vt:lpstr>Memo</vt:lpstr>
      <vt:lpstr>PowerPoint プレゼンテーション</vt:lpstr>
      <vt:lpstr>memo</vt:lpstr>
      <vt:lpstr>Agile の Scaling</vt:lpstr>
      <vt:lpstr>3. 人と人との絆</vt:lpstr>
      <vt:lpstr>David Hussman</vt:lpstr>
      <vt:lpstr>Jonathan Rasmusson</vt:lpstr>
      <vt:lpstr>4. 結論</vt:lpstr>
      <vt:lpstr>アジャイルとメトリクス</vt:lpstr>
      <vt:lpstr>世界のメトリクスの動向</vt:lpstr>
      <vt:lpstr>結論</vt:lpstr>
      <vt:lpstr>メトリクスでYeaOh!な現場を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1031</cp:revision>
  <dcterms:created xsi:type="dcterms:W3CDTF">2016-11-21T06:16:44Z</dcterms:created>
  <dcterms:modified xsi:type="dcterms:W3CDTF">2017-08-11T21:08:31Z</dcterms:modified>
</cp:coreProperties>
</file>